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100"/>
  </p:notesMasterIdLst>
  <p:sldIdLst>
    <p:sldId id="502" r:id="rId2"/>
    <p:sldId id="505" r:id="rId3"/>
    <p:sldId id="308" r:id="rId4"/>
    <p:sldId id="264" r:id="rId5"/>
    <p:sldId id="357" r:id="rId6"/>
    <p:sldId id="461" r:id="rId7"/>
    <p:sldId id="462" r:id="rId8"/>
    <p:sldId id="327" r:id="rId9"/>
    <p:sldId id="289" r:id="rId10"/>
    <p:sldId id="361" r:id="rId11"/>
    <p:sldId id="459" r:id="rId12"/>
    <p:sldId id="460" r:id="rId13"/>
    <p:sldId id="482" r:id="rId14"/>
    <p:sldId id="359" r:id="rId15"/>
    <p:sldId id="358" r:id="rId16"/>
    <p:sldId id="506" r:id="rId17"/>
    <p:sldId id="483" r:id="rId18"/>
    <p:sldId id="488" r:id="rId19"/>
    <p:sldId id="471" r:id="rId20"/>
    <p:sldId id="468" r:id="rId21"/>
    <p:sldId id="469" r:id="rId22"/>
    <p:sldId id="489" r:id="rId23"/>
    <p:sldId id="470" r:id="rId24"/>
    <p:sldId id="491" r:id="rId25"/>
    <p:sldId id="492" r:id="rId26"/>
    <p:sldId id="472" r:id="rId27"/>
    <p:sldId id="493" r:id="rId28"/>
    <p:sldId id="478" r:id="rId29"/>
    <p:sldId id="484" r:id="rId30"/>
    <p:sldId id="507" r:id="rId31"/>
    <p:sldId id="391" r:id="rId32"/>
    <p:sldId id="524" r:id="rId33"/>
    <p:sldId id="392" r:id="rId34"/>
    <p:sldId id="393" r:id="rId35"/>
    <p:sldId id="510" r:id="rId36"/>
    <p:sldId id="563" r:id="rId37"/>
    <p:sldId id="525" r:id="rId38"/>
    <p:sldId id="394" r:id="rId39"/>
    <p:sldId id="395" r:id="rId40"/>
    <p:sldId id="396" r:id="rId41"/>
    <p:sldId id="562" r:id="rId42"/>
    <p:sldId id="559" r:id="rId43"/>
    <p:sldId id="560" r:id="rId44"/>
    <p:sldId id="526" r:id="rId45"/>
    <p:sldId id="527" r:id="rId46"/>
    <p:sldId id="528" r:id="rId47"/>
    <p:sldId id="529" r:id="rId48"/>
    <p:sldId id="556" r:id="rId49"/>
    <p:sldId id="511" r:id="rId50"/>
    <p:sldId id="531" r:id="rId51"/>
    <p:sldId id="532" r:id="rId52"/>
    <p:sldId id="561" r:id="rId53"/>
    <p:sldId id="557" r:id="rId54"/>
    <p:sldId id="558" r:id="rId55"/>
    <p:sldId id="533" r:id="rId56"/>
    <p:sldId id="536" r:id="rId57"/>
    <p:sldId id="534" r:id="rId58"/>
    <p:sldId id="535" r:id="rId59"/>
    <p:sldId id="530" r:id="rId60"/>
    <p:sldId id="463" r:id="rId61"/>
    <p:sldId id="537" r:id="rId62"/>
    <p:sldId id="400" r:id="rId63"/>
    <p:sldId id="401" r:id="rId64"/>
    <p:sldId id="402" r:id="rId65"/>
    <p:sldId id="552" r:id="rId66"/>
    <p:sldId id="512" r:id="rId67"/>
    <p:sldId id="544" r:id="rId68"/>
    <p:sldId id="543" r:id="rId69"/>
    <p:sldId id="541" r:id="rId70"/>
    <p:sldId id="542" r:id="rId71"/>
    <p:sldId id="549" r:id="rId72"/>
    <p:sldId id="550" r:id="rId73"/>
    <p:sldId id="545" r:id="rId74"/>
    <p:sldId id="546" r:id="rId75"/>
    <p:sldId id="547" r:id="rId76"/>
    <p:sldId id="548" r:id="rId77"/>
    <p:sldId id="554" r:id="rId78"/>
    <p:sldId id="551" r:id="rId79"/>
    <p:sldId id="555" r:id="rId80"/>
    <p:sldId id="405" r:id="rId81"/>
    <p:sldId id="406" r:id="rId82"/>
    <p:sldId id="410" r:id="rId83"/>
    <p:sldId id="407" r:id="rId84"/>
    <p:sldId id="517" r:id="rId85"/>
    <p:sldId id="431" r:id="rId86"/>
    <p:sldId id="518" r:id="rId87"/>
    <p:sldId id="508" r:id="rId88"/>
    <p:sldId id="432" r:id="rId89"/>
    <p:sldId id="436" r:id="rId90"/>
    <p:sldId id="438" r:id="rId91"/>
    <p:sldId id="437" r:id="rId92"/>
    <p:sldId id="473" r:id="rId93"/>
    <p:sldId id="294" r:id="rId94"/>
    <p:sldId id="295" r:id="rId95"/>
    <p:sldId id="509" r:id="rId96"/>
    <p:sldId id="504" r:id="rId97"/>
    <p:sldId id="503" r:id="rId98"/>
    <p:sldId id="487" r:id="rId9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C5C5C5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3055" autoAdjust="0"/>
  </p:normalViewPr>
  <p:slideViewPr>
    <p:cSldViewPr>
      <p:cViewPr varScale="1">
        <p:scale>
          <a:sx n="59" d="100"/>
          <a:sy n="59" d="100"/>
        </p:scale>
        <p:origin x="102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28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208F858-3516-4DFA-9824-1E83960631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4230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2092F7-A7AE-44B7-B99D-9FA3EE68FB18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86942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0A767D-19AC-4F23-998F-98A36FCF4FDB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87484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6009A3-33B0-4CC0-801A-63C47FA77C45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9931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8563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怀特迪 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08F858-3516-4DFA-9824-1E839606316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63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36629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0737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2D851D-767E-4B88-AC0E-14B0375F2211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92813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F56A9C-E7C7-4513-89E5-F3F4FB7EFC2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40180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2D851D-767E-4B88-AC0E-14B0375F2211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4781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760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741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7836A1-ABF1-46B3-B775-13BF0DCD97A0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2891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82A598-1C39-4F13-9AD5-23FBA194622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0958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624F33-AD7C-4FB4-B2E6-23CB7B402AED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3964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6C4846-E167-42C0-819B-EDE2668D3EC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5037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5BD7428-F055-40B1-8D63-926EE3497505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8845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3A5CB1-C831-44FF-82E2-9CB4DAF9709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215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27136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43887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54609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08F858-3516-4DFA-9824-1E8396063160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375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F41835-6A65-468C-B2A8-AB49FF694B76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69315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E8C59BF-9070-4141-8D5E-04FA3E6DA594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0476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7A255FE-CB51-4F45-9D5D-0F24E33C83E3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74881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70166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859841B-DC0C-43DA-8BB7-161999FBD6A7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37825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10089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A150A9-2956-4AF3-80A5-ECC14685B985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62281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1925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FE60EE3-8414-4CD8-A5B5-3FFB763AC33A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40920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37AD5A-CC82-409E-84B4-18AE45BF23A8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827960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3BA6C3-A556-4841-9CEB-DA913499607A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880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2B9ED5-911D-4850-999F-5F0BAEF9F50B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33077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71160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5D52545-0DFD-459B-942B-B707ABCA1BC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36962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8712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45093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96F821-0D65-4C7E-9795-A2D5921038B2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97920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452490-F167-427B-B850-CC186EE9DC05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434994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4AEB902-1C2A-45A7-8AEB-F3290AC38144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9487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28E597-B204-4A2E-B0E3-111500833DCC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85345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7786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7619CE-FF2B-49E5-941E-3658B2A659BC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0866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88CF66B-7A3C-4522-A236-E27F7E07DFEB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00784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46247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B9C37B5-6416-4ECC-BAEA-267CDA6C7820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04641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8DAF7B-C216-4F04-ACD3-3512CCC1D0C3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6836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12F6DD0-0E42-42BB-9EE2-9E3FA82462AF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30428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74700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DD78E2-D0A1-4002-876B-F2EAD872C55E}" type="slidenum">
              <a:rPr lang="en-US" altLang="zh-CN" smtClean="0">
                <a:solidFill>
                  <a:srgbClr val="000000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zh-CN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8913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2092F7-A7AE-44B7-B99D-9FA3EE68FB18}" type="slidenum">
              <a:rPr lang="en-US" altLang="zh-CN" smtClean="0"/>
              <a:pPr/>
              <a:t>98</a:t>
            </a:fld>
            <a:endParaRPr lang="en-US" altLang="zh-CN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7705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65ED5B-8E4D-4070-B35C-D0F23D2176EF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5582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BA83AA3-9B0E-41AA-8FD4-F9568F9DD769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7583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5382E0-8C53-419B-9450-27D5F7F1AC5E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738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D69F24E-6DE8-400D-AA6D-DE2582CD49D1}" type="slidenum">
              <a:rPr lang="en-US" altLang="zh-CN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zh-CN" smtClean="0"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9211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99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3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47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00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805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1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4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05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94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9026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915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tytr, ghnedy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renwu_300_20071024_1.mov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FirstStreetW_exist.mo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cvh.mov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ZJU-DEMO-02.avi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&#23467;&#27583;2.1/&#23467;&#27583;2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0364.mov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0110.mov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ggraph.or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urograph.com/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ngl.org/" TargetMode="External"/><Relationship Id="rId3" Type="http://schemas.openxmlformats.org/officeDocument/2006/relationships/hyperlink" Target="http://www.computer.org/cga" TargetMode="External"/><Relationship Id="rId7" Type="http://schemas.openxmlformats.org/officeDocument/2006/relationships/hyperlink" Target="http://www.86vr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xsd.com.cn/" TargetMode="External"/><Relationship Id="rId5" Type="http://schemas.openxmlformats.org/officeDocument/2006/relationships/hyperlink" Target="http://jcad.ict.ac.cn/" TargetMode="External"/><Relationship Id="rId4" Type="http://schemas.openxmlformats.org/officeDocument/2006/relationships/hyperlink" Target="http://www.cjig.cn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9000" y="1371600"/>
            <a:ext cx="5638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zh-CN" altLang="en-US" sz="48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第一章</a:t>
            </a:r>
          </a:p>
          <a:p>
            <a:pPr algn="l" eaLnBrk="1" hangingPunct="1">
              <a:defRPr/>
            </a:pPr>
            <a:r>
              <a:rPr lang="zh-CN" altLang="en-US" sz="48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计算机图形学绪论</a:t>
            </a: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sz="28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1928813" y="4149725"/>
            <a:ext cx="52466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童立靖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北方工业大学计算机学院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3" descr="未定标题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180641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611560" y="240705"/>
            <a:ext cx="86764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矢量图与</a:t>
            </a:r>
            <a:r>
              <a:rPr lang="zh-C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位图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Vectorgraph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Bitmap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250825" y="1139130"/>
            <a:ext cx="358874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矢量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vectorgraphAny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任何曲线都由一些短的线段构成。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approached with many short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50825" y="3795534"/>
            <a:ext cx="39624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位图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bitmap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任何曲线必须由一些像素构成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 must be consist of several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1" name="Rectangle 7"/>
          <p:cNvSpPr>
            <a:spLocks noChangeArrowheads="1"/>
          </p:cNvSpPr>
          <p:nvPr/>
        </p:nvSpPr>
        <p:spPr bwMode="auto">
          <a:xfrm>
            <a:off x="2643188" y="252412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942" name="Object 8"/>
          <p:cNvGraphicFramePr>
            <a:graphicFrameLocks noChangeAspect="1"/>
          </p:cNvGraphicFramePr>
          <p:nvPr/>
        </p:nvGraphicFramePr>
        <p:xfrm>
          <a:off x="4267200" y="4005263"/>
          <a:ext cx="4876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0" name="位图图像" r:id="rId4" imgW="3591426" imgH="1571844" progId="Paint.Picture">
                  <p:embed/>
                </p:oleObj>
              </mc:Choice>
              <mc:Fallback>
                <p:oleObj name="位图图像" r:id="rId4" imgW="3591426" imgH="1571844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005263"/>
                        <a:ext cx="48768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9"/>
          <p:cNvGraphicFramePr>
            <a:graphicFrameLocks noChangeAspect="1"/>
          </p:cNvGraphicFramePr>
          <p:nvPr/>
        </p:nvGraphicFramePr>
        <p:xfrm>
          <a:off x="4419600" y="1905000"/>
          <a:ext cx="40386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1" name="位图图像" r:id="rId6" imgW="3258005" imgH="1390844" progId="Paint.Picture">
                  <p:embed/>
                </p:oleObj>
              </mc:Choice>
              <mc:Fallback>
                <p:oleObj name="位图图像" r:id="rId6" imgW="3258005" imgH="139084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905000"/>
                        <a:ext cx="40386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vectorz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500438"/>
            <a:ext cx="5976937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5" descr="bitmap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-171450"/>
            <a:ext cx="5976937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3011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43012" name="Picture 6" descr="bitmap&amp;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8137525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9"/>
          <p:cNvSpPr>
            <a:spLocks noGrp="1"/>
          </p:cNvSpPr>
          <p:nvPr>
            <p:ph type="title"/>
          </p:nvPr>
        </p:nvSpPr>
        <p:spPr bwMode="auto">
          <a:xfrm>
            <a:off x="468313" y="5492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点阵图</a:t>
            </a:r>
            <a:r>
              <a:rPr lang="en-US" altLang="zh-CN" smtClean="0"/>
              <a:t>-</a:t>
            </a:r>
            <a:r>
              <a:rPr lang="zh-CN" altLang="en-US" smtClean="0"/>
              <a:t>矢量图</a:t>
            </a:r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44035" name="Picture 4" descr="tortoi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636838"/>
            <a:ext cx="257651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860800"/>
            <a:ext cx="2897188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2276475"/>
            <a:ext cx="3208337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7"/>
          <p:cNvSpPr>
            <a:spLocks noGrp="1"/>
          </p:cNvSpPr>
          <p:nvPr>
            <p:ph type="title"/>
          </p:nvPr>
        </p:nvSpPr>
        <p:spPr bwMode="auto">
          <a:xfrm>
            <a:off x="395288" y="3333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258888" y="1989138"/>
            <a:ext cx="31242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AutoNum type="arabicParenBoth"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线框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</a:p>
        </p:txBody>
      </p:sp>
      <p:pic>
        <p:nvPicPr>
          <p:cNvPr id="4506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125538"/>
            <a:ext cx="2425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644900"/>
            <a:ext cx="249872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2"/>
          <p:cNvSpPr txBox="1">
            <a:spLocks noChangeArrowheads="1"/>
          </p:cNvSpPr>
          <p:nvPr/>
        </p:nvSpPr>
        <p:spPr bwMode="auto">
          <a:xfrm>
            <a:off x="1187450" y="4221163"/>
            <a:ext cx="41402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真实感图形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Graphics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7"/>
          <p:cNvGraphicFramePr>
            <a:graphicFrameLocks noChangeAspect="1"/>
          </p:cNvGraphicFramePr>
          <p:nvPr/>
        </p:nvGraphicFramePr>
        <p:xfrm>
          <a:off x="4716463" y="3716338"/>
          <a:ext cx="38862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" name="Visio" r:id="rId4" imgW="4293069" imgH="4267200" progId="Visio.Drawing.6">
                  <p:embed/>
                </p:oleObj>
              </mc:Choice>
              <mc:Fallback>
                <p:oleObj name="Visio" r:id="rId4" imgW="4293069" imgH="42672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716338"/>
                        <a:ext cx="3886200" cy="2667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标题 9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分类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503237" y="2060848"/>
            <a:ext cx="511175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AutoNum type="arabicParenBoth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维：由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维平面定义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in 2D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503237" y="3614738"/>
            <a:ext cx="561657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3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维：由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维空间定义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in 3D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graphicFrame>
        <p:nvGraphicFramePr>
          <p:cNvPr id="47110" name="Object 5"/>
          <p:cNvGraphicFramePr>
            <a:graphicFrameLocks noChangeAspect="1"/>
          </p:cNvGraphicFramePr>
          <p:nvPr/>
        </p:nvGraphicFramePr>
        <p:xfrm>
          <a:off x="5435600" y="1557338"/>
          <a:ext cx="2971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" name="Visio" r:id="rId6" imgW="3458524" imgH="3322432" progId="Visio.Drawing.6">
                  <p:embed/>
                </p:oleObj>
              </mc:Choice>
              <mc:Fallback>
                <p:oleObj name="Visio" r:id="rId6" imgW="3458524" imgH="3322432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557338"/>
                        <a:ext cx="2971800" cy="2057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177"/>
            <a:ext cx="8229600" cy="7316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87624" y="1960240"/>
            <a:ext cx="7499176" cy="2548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计算机图形学及其相关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计算机图形学的发展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计算机图形学的应用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3"/>
          <p:cNvSpPr>
            <a:spLocks noGrp="1"/>
          </p:cNvSpPr>
          <p:nvPr>
            <p:ph type="ctrTitle"/>
          </p:nvPr>
        </p:nvSpPr>
        <p:spPr bwMode="auto">
          <a:xfrm>
            <a:off x="35903" y="2276872"/>
            <a:ext cx="9073008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世界上第一台计算机产生在哪一年</a:t>
            </a:r>
            <a:r>
              <a: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  <a:endParaRPr lang="zh-CN" altLang="en-US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260648"/>
            <a:ext cx="8856984" cy="4525963"/>
          </a:xfrm>
        </p:spPr>
        <p:txBody>
          <a:bodyPr/>
          <a:lstStyle/>
          <a:p>
            <a:r>
              <a:rPr lang="zh-CN" altLang="en-US" dirty="0"/>
              <a:t>世界上第一台电子计算机诞生于</a:t>
            </a:r>
            <a:r>
              <a:rPr lang="en-US" altLang="zh-CN" dirty="0"/>
              <a:t>1946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 smtClean="0"/>
              <a:t>日</a:t>
            </a:r>
            <a:endParaRPr lang="zh-CN" altLang="en-US" dirty="0"/>
          </a:p>
          <a:p>
            <a:r>
              <a:rPr lang="en-US" altLang="zh-CN" dirty="0"/>
              <a:t>1946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日，由美国军方定制的世界上第一台电子计算机“电子数字积分计算机”（</a:t>
            </a:r>
            <a:r>
              <a:rPr lang="en-US" altLang="zh-CN" dirty="0"/>
              <a:t>ENIAC Electronic Numerical And Calculator</a:t>
            </a:r>
            <a:r>
              <a:rPr lang="zh-CN" altLang="en-US" dirty="0"/>
              <a:t>）在美国宾夕法尼亚大学问世了。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ENIAC</a:t>
            </a:r>
            <a:r>
              <a:rPr lang="zh-CN" altLang="en-US" dirty="0"/>
              <a:t>（中文名：埃尼阿克）是美国奥伯丁武器试验场为了满足计算弹道需要而研制成的，这台计算器使用了</a:t>
            </a:r>
            <a:r>
              <a:rPr lang="en-US" altLang="zh-CN" dirty="0"/>
              <a:t>17840</a:t>
            </a:r>
            <a:r>
              <a:rPr lang="zh-CN" altLang="en-US" dirty="0"/>
              <a:t>支电子管，大小为</a:t>
            </a:r>
            <a:r>
              <a:rPr lang="en-US" altLang="zh-CN" dirty="0"/>
              <a:t>80</a:t>
            </a:r>
            <a:r>
              <a:rPr lang="zh-CN" altLang="en-US" dirty="0"/>
              <a:t>英尺</a:t>
            </a:r>
            <a:r>
              <a:rPr lang="en-US" altLang="zh-CN" dirty="0"/>
              <a:t>×8</a:t>
            </a:r>
            <a:r>
              <a:rPr lang="zh-CN" altLang="en-US" dirty="0"/>
              <a:t>英尺，重达</a:t>
            </a:r>
            <a:r>
              <a:rPr lang="en-US" altLang="zh-CN" dirty="0"/>
              <a:t>28t</a:t>
            </a:r>
            <a:r>
              <a:rPr lang="zh-CN" altLang="en-US" dirty="0"/>
              <a:t>（吨），功耗为</a:t>
            </a:r>
            <a:r>
              <a:rPr lang="en-US" altLang="zh-CN" dirty="0"/>
              <a:t>170kW</a:t>
            </a:r>
            <a:r>
              <a:rPr lang="zh-CN" altLang="en-US" dirty="0"/>
              <a:t>，其运算速度为每秒</a:t>
            </a:r>
            <a:r>
              <a:rPr lang="en-US" altLang="zh-CN" dirty="0"/>
              <a:t>5000</a:t>
            </a:r>
            <a:r>
              <a:rPr lang="zh-CN" altLang="en-US" dirty="0"/>
              <a:t>次的加法运算，造价约为</a:t>
            </a:r>
            <a:r>
              <a:rPr lang="en-US" altLang="zh-CN" dirty="0"/>
              <a:t>487000</a:t>
            </a:r>
            <a:r>
              <a:rPr lang="zh-CN" altLang="en-US" dirty="0"/>
              <a:t>美元。</a:t>
            </a:r>
            <a:r>
              <a:rPr lang="en-US" altLang="zh-CN" dirty="0"/>
              <a:t>ENIAC</a:t>
            </a:r>
            <a:r>
              <a:rPr lang="zh-CN" altLang="en-US" dirty="0"/>
              <a:t>的问世具有划时代的意义，表明电子计算机时代的到来。</a:t>
            </a:r>
          </a:p>
        </p:txBody>
      </p:sp>
    </p:spTree>
    <p:extLst>
      <p:ext uri="{BB962C8B-B14F-4D97-AF65-F5344CB8AC3E}">
        <p14:creationId xmlns:p14="http://schemas.microsoft.com/office/powerpoint/2010/main" val="11718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7625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1950 </a:t>
            </a:r>
            <a:r>
              <a:rPr lang="zh-CN" altLang="en-US" smtClean="0"/>
              <a:t>光栅显示器的产生 </a:t>
            </a:r>
          </a:p>
        </p:txBody>
      </p:sp>
      <p:pic>
        <p:nvPicPr>
          <p:cNvPr id="50179" name="Picture 5" descr="图片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7416800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75856" y="4908202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：麻省理工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177"/>
            <a:ext cx="8229600" cy="7316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87624" y="1960240"/>
            <a:ext cx="7499176" cy="2548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计算机图形学及其相关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1958  </a:t>
            </a:r>
            <a:r>
              <a:rPr lang="zh-CN" altLang="en-US" dirty="0" smtClean="0"/>
              <a:t>第一台绘图机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pic>
        <p:nvPicPr>
          <p:cNvPr id="51203" name="Picture 6" descr="图片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00213"/>
            <a:ext cx="6985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1962 Ivan E Sutherland </a:t>
            </a:r>
          </a:p>
        </p:txBody>
      </p:sp>
      <p:pic>
        <p:nvPicPr>
          <p:cNvPr id="52227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52550"/>
            <a:ext cx="7345362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4525963"/>
          </a:xfrm>
        </p:spPr>
        <p:txBody>
          <a:bodyPr/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1962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年，立克里德参加一个计算机图形处理方面的高级研讨会。会议临结束前一天，一位麻省理工学院的青年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博士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研究生提交了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并发言，他就是伊凡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苏泽兰（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Ivan Sutherland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）。会议主席邀请他在次日大会发言。苏泽兰用幻灯向与会者展示了他的一项发明，说是他博文论文的一部分。他用一支光笔在电脑屏幕上画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一幅画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，然后以文件的形式将它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存储在电脑中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，要用时，取出这些文件，打开文件后，可以对原来的画进行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随意变大缩小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，小可到一点，大可无限大（当然显示器上只有能显示一小部分）。苏泽兰把这一发明叫“画板”（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Sketchpad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苏泽兰的演示一结束，与会者们感到非常震惊，意识到这位青年博士生已做出一桩不同凡响的开创性工作。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1962 Bezier</a:t>
            </a:r>
          </a:p>
        </p:txBody>
      </p:sp>
      <p:pic>
        <p:nvPicPr>
          <p:cNvPr id="53251" name="Picture 5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049"/>
            <a:ext cx="5329138" cy="532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456" y="494049"/>
            <a:ext cx="8229600" cy="896144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贝塞尔曲线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(1)</a:t>
            </a:r>
            <a:endParaRPr lang="zh-CN" altLang="en-US" b="1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456" y="1371600"/>
            <a:ext cx="8382000" cy="5257716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在计算机图形学中，曲线和曲面是重要的组成部分，其中贝塞尔曲线是目前应用比较广泛的曲线之一。但是在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20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世纪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50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年代之前，要在计算机上表现出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光滑的曲线是很困难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的事。直到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1959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年，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法国雪铁龙汽车公司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的一个叫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de Casteljau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的员工提出了一种对模型网格的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仿射组合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进行迭代来获得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光滑曲面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的想法。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1962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年，法国的另</a:t>
            </a:r>
            <a:r>
              <a:rPr lang="zh-CN" altLang="en-US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一家汽车公司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雷诺汽车公司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Bezier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，也用相同的方法得到了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光滑的曲线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，这就是我们讨论的贝塞尔曲线。之所以用Bezier命名曲线，是因为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Bezier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比</a:t>
            </a:r>
            <a:r>
              <a:rPr lang="zh-CN" altLang="en-US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  <a:sym typeface="Arial" charset="0"/>
              </a:rPr>
              <a:t>e Casteljau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先对外公开这个方法。他运用贝塞尔曲线来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为汽车的主体进行设计</a:t>
            </a:r>
            <a:r>
              <a:rPr lang="zh-CN" altLang="en-US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。</a:t>
            </a:r>
          </a:p>
        </p:txBody>
      </p:sp>
    </p:spTree>
    <p:extLst>
      <p:ext uri="{BB962C8B-B14F-4D97-AF65-F5344CB8AC3E}">
        <p14:creationId xmlns:p14="http://schemas.microsoft.com/office/powerpoint/2010/main" val="34196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 descr="2f3295d46d7a9831a18bb7b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971800"/>
            <a:ext cx="24765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b="1" dirty="0" smtClean="0">
                <a:ea typeface="宋体" pitchFamily="2" charset="-122"/>
              </a:rPr>
              <a:t>贝塞尔曲线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(2)</a:t>
            </a:r>
            <a:endParaRPr lang="zh-CN" altLang="en-US" sz="3200" b="1" dirty="0" smtClean="0">
              <a:ea typeface="宋体" pitchFamily="2" charset="-122"/>
            </a:endParaRP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“贝赛尔曲线”是由法国数学家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Pierre Bézier</a:t>
            </a:r>
            <a:r>
              <a:rPr lang="zh-CN" altLang="en-US" dirty="0" smtClean="0">
                <a:ea typeface="宋体" pitchFamily="2" charset="-122"/>
              </a:rPr>
              <a:t>所发明，由此为</a:t>
            </a:r>
            <a:r>
              <a:rPr lang="zh-CN" altLang="en-US" b="1" dirty="0" smtClean="0">
                <a:solidFill>
                  <a:srgbClr val="0000CC"/>
                </a:solidFill>
                <a:ea typeface="宋体" pitchFamily="2" charset="-122"/>
              </a:rPr>
              <a:t>计算机矢量图形学</a:t>
            </a:r>
            <a:r>
              <a:rPr lang="zh-CN" altLang="en-US" dirty="0" smtClean="0">
                <a:ea typeface="宋体" pitchFamily="2" charset="-122"/>
              </a:rPr>
              <a:t>奠定了基础。它的主要意义在于无论是直线或曲线都能在数学上予以描述。</a:t>
            </a:r>
          </a:p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838200" y="3733800"/>
            <a:ext cx="51816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ea typeface="宋体" pitchFamily="2" charset="-122"/>
              </a:rPr>
              <a:t>贝塞尔曲线的有趣之处更在于它的“</a:t>
            </a:r>
            <a:r>
              <a:rPr lang="zh-CN" altLang="en-US" sz="2000" b="1" dirty="0">
                <a:solidFill>
                  <a:srgbClr val="0000CC"/>
                </a:solidFill>
                <a:ea typeface="宋体" pitchFamily="2" charset="-122"/>
              </a:rPr>
              <a:t>皮筋效应</a:t>
            </a:r>
            <a:r>
              <a:rPr lang="zh-CN" altLang="en-US" sz="2000" dirty="0">
                <a:ea typeface="宋体" pitchFamily="2" charset="-122"/>
              </a:rPr>
              <a:t>”</a:t>
            </a:r>
            <a:r>
              <a:rPr lang="en-US" altLang="zh-CN" sz="2000" dirty="0">
                <a:ea typeface="宋体" pitchFamily="2" charset="-122"/>
              </a:rPr>
              <a:t>~</a:t>
            </a:r>
            <a:r>
              <a:rPr lang="zh-CN" altLang="en-US" sz="2000" dirty="0">
                <a:ea typeface="宋体" pitchFamily="2" charset="-122"/>
              </a:rPr>
              <a:t>也就是说，随着点有规律地移动，曲线将产生皮筋伸引一样的变换，带来视觉上的冲击。</a:t>
            </a:r>
          </a:p>
          <a:p>
            <a:pPr>
              <a:spcBef>
                <a:spcPct val="50000"/>
              </a:spcBef>
            </a:pPr>
            <a:r>
              <a:rPr lang="zh-CN" altLang="en-US" sz="2000" dirty="0">
                <a:ea typeface="宋体" pitchFamily="2" charset="-122"/>
              </a:rPr>
              <a:t>“贝赛尔”工具在</a:t>
            </a:r>
            <a:r>
              <a:rPr lang="en-US" altLang="zh-CN" sz="2000" dirty="0" err="1">
                <a:solidFill>
                  <a:srgbClr val="0000CC"/>
                </a:solidFill>
                <a:latin typeface="Times New Roman" pitchFamily="18" charset="0"/>
                <a:ea typeface="宋体" pitchFamily="2" charset="-122"/>
              </a:rPr>
              <a:t>photoshop</a:t>
            </a:r>
            <a:r>
              <a:rPr lang="zh-CN" altLang="en-US" sz="2000" dirty="0">
                <a:ea typeface="宋体" pitchFamily="2" charset="-122"/>
              </a:rPr>
              <a:t>中叫“钢笔工具”；在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sym typeface="Arial" charset="0"/>
              </a:rPr>
              <a:t>CorelDraw</a:t>
            </a:r>
            <a:r>
              <a:rPr lang="zh-CN" altLang="en-US" sz="2000" dirty="0">
                <a:ea typeface="宋体" pitchFamily="2" charset="-122"/>
              </a:rPr>
              <a:t>中翻译成“贝赛尔工具”；而在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sym typeface="Arial" charset="0"/>
              </a:rPr>
              <a:t>Fireworks</a:t>
            </a:r>
            <a:r>
              <a:rPr lang="zh-CN" altLang="en-US" sz="2000" dirty="0">
                <a:ea typeface="宋体" pitchFamily="2" charset="-122"/>
              </a:rPr>
              <a:t>中叫“画笔”。它是用来“画线”造型的一种专业工具。</a:t>
            </a:r>
            <a:r>
              <a:rPr lang="zh-CN" altLang="en-US" sz="1400" dirty="0">
                <a:ea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7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1980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Whitted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275" name="Picture 4" descr="whit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5538"/>
            <a:ext cx="5689625" cy="568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92696"/>
            <a:ext cx="8352928" cy="4525963"/>
          </a:xfrm>
        </p:spPr>
        <p:txBody>
          <a:bodyPr/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1980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Whitted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提出了一个光透视模型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-Whitted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模型，并第一次给出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光线跟踪算法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的范例，实现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Whitted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模型；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，美国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Cornell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大学和日本广岛大学的学者分别将热辐射工程中的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辐射度方法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引入到计算机图形学中，用辐射度方法成功地模拟了理想漫反射表面间的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多重漫反射效果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；光线跟踪算法和辐射度算法的提出，标志着真实感图形的显示算法已逐渐成熟。从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代中期以来，超大规模集成电路的发展，为图形学的飞速发展奠定了物质基础。计算机的运算能力的提高，图形处理速度的加快，使得图形学的各个研究方向得到充分发展，图形学已广泛应用于动画、科学计算可视化、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CAD/CAM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、影视娱乐等各个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领域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503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11325"/>
            <a:ext cx="2818656" cy="15016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三维动画片</a:t>
            </a:r>
            <a:endParaRPr lang="zh-CN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299" name="Picture 4" descr="shr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963"/>
            <a:ext cx="4775200" cy="675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en-US" altLang="zh-CN" dirty="0" smtClean="0"/>
              <a:t> </a:t>
            </a:r>
            <a:r>
              <a:rPr lang="zh-CN" altLang="en-US" dirty="0" smtClean="0"/>
              <a:t>阿凡达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" y="1196752"/>
            <a:ext cx="7977187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99592" y="6047991"/>
            <a:ext cx="2520280" cy="6213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电影</a:t>
            </a:r>
            <a:endParaRPr lang="zh-CN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472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什么是计算机图形学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Computer Graphics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569" y="1484784"/>
            <a:ext cx="9150188" cy="42093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算法与程序在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屏幕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图像的技术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the images on the computer screen with algorithms and programs is called the computer graphics.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由用户程序生成的图像，可以是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现实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世界或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虚拟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物体。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generated are determined by the user’s program. They can be the images of real world or the virtual objects.</a:t>
            </a:r>
          </a:p>
          <a:p>
            <a:pPr marL="0" indent="0" eaLnBrk="1" hangingPunct="1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177"/>
            <a:ext cx="8229600" cy="7316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87624" y="1960240"/>
            <a:ext cx="7499176" cy="2548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计算机图形学及其相关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560" y="764704"/>
            <a:ext cx="8229600" cy="1008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204864"/>
            <a:ext cx="9092806" cy="26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 and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图表显示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内容占位符 6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6" name="Picture 3" descr="bar chart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82867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7625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 and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图表显示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43" name="Picture 3" descr="surface-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773238"/>
            <a:ext cx="4667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 descr="surface-plot-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773238"/>
            <a:ext cx="431482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18234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432132" name="Picture 4" descr="mouses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73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8388424" cy="70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 descr="H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65138"/>
            <a:ext cx="8701088" cy="54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8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5539" name="内容占位符 9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5540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65541" name="Picture 4" descr="广州维多利广场夜色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0"/>
            <a:ext cx="4819650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5" descr="广州市维多利广场日间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4335463" cy="68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25" y="557213"/>
            <a:ext cx="903605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计算机图形学的概念及其研究内容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67544" y="1693317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计算机图形学是研究通过计算机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将数据转换为图形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，并在专门的显示设备上显示的原理、方法和技术的学科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(ISO)</a:t>
            </a:r>
            <a:endParaRPr lang="zh-CN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世界各国的专家学者对计算机图形学有着各自的定义。 </a:t>
            </a:r>
          </a:p>
          <a:p>
            <a:pPr lvl="1" algn="just" eaLnBrk="1" hangingPunct="1"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的定义为：计算机图形学就是在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的帮助下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生成图形图像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的一门科学或艺术</a:t>
            </a:r>
          </a:p>
          <a:p>
            <a:pPr lvl="1" algn="just" eaLnBrk="1" hangingPunct="1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德国的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Wolfgang K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Giloi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给出的定义是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计算机图形学由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数据结构、 图形算法和语言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未定标题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8288"/>
            <a:ext cx="5562600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 descr="未定标题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0"/>
            <a:ext cx="487680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 descr="未定标题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571500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4" descr="未定标题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7550"/>
            <a:ext cx="48006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5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4" descr="au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404813"/>
            <a:ext cx="9721851" cy="591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1139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91140" name="Picture 4" descr="air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41476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1973"/>
            <a:ext cx="7416824" cy="68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34567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222"/>
            <a:ext cx="7560840" cy="68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7" y="476250"/>
            <a:ext cx="8916859" cy="597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13942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608" y="431529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图形处理</a:t>
            </a:r>
            <a:r>
              <a:rPr lang="en-US" altLang="zh-CN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Graphics Processing</a:t>
            </a:r>
            <a:br>
              <a:rPr lang="en-US" altLang="zh-CN" b="0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2636838" y="2339703"/>
            <a:ext cx="3384550" cy="68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Graphics processing program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2113" y="2363515"/>
            <a:ext cx="2362200" cy="381000"/>
            <a:chOff x="720" y="2256"/>
            <a:chExt cx="1488" cy="240"/>
          </a:xfrm>
        </p:grpSpPr>
        <p:sp>
          <p:nvSpPr>
            <p:cNvPr id="30738" name="Line 5"/>
            <p:cNvSpPr>
              <a:spLocks noChangeShapeType="1"/>
            </p:cNvSpPr>
            <p:nvPr/>
          </p:nvSpPr>
          <p:spPr bwMode="auto">
            <a:xfrm>
              <a:off x="720" y="2496"/>
              <a:ext cx="148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0739" name="Text Box 6"/>
            <p:cNvSpPr txBox="1">
              <a:spLocks noChangeArrowheads="1"/>
            </p:cNvSpPr>
            <p:nvPr/>
          </p:nvSpPr>
          <p:spPr bwMode="auto">
            <a:xfrm>
              <a:off x="768" y="2256"/>
              <a:ext cx="13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878513" y="2339703"/>
            <a:ext cx="2843212" cy="381000"/>
            <a:chOff x="3984" y="2256"/>
            <a:chExt cx="1680" cy="240"/>
          </a:xfrm>
        </p:grpSpPr>
        <p:sp>
          <p:nvSpPr>
            <p:cNvPr id="30736" name="Line 8"/>
            <p:cNvSpPr>
              <a:spLocks noChangeShapeType="1"/>
            </p:cNvSpPr>
            <p:nvPr/>
          </p:nvSpPr>
          <p:spPr bwMode="auto">
            <a:xfrm>
              <a:off x="3984" y="2496"/>
              <a:ext cx="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0737" name="Text Box 9"/>
            <p:cNvSpPr txBox="1">
              <a:spLocks noChangeArrowheads="1"/>
            </p:cNvSpPr>
            <p:nvPr/>
          </p:nvSpPr>
          <p:spPr bwMode="auto">
            <a:xfrm>
              <a:off x="4128" y="2256"/>
              <a:ext cx="14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Graphics</a:t>
              </a:r>
            </a:p>
          </p:txBody>
        </p:sp>
      </p:grpSp>
      <p:sp>
        <p:nvSpPr>
          <p:cNvPr id="226314" name="Text Box 10"/>
          <p:cNvSpPr txBox="1">
            <a:spLocks noChangeArrowheads="1"/>
          </p:cNvSpPr>
          <p:nvPr/>
        </p:nvSpPr>
        <p:spPr bwMode="auto">
          <a:xfrm>
            <a:off x="620712" y="3852590"/>
            <a:ext cx="3124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807075" y="4462190"/>
            <a:ext cx="1295400" cy="381000"/>
            <a:chOff x="3984" y="3264"/>
            <a:chExt cx="1680" cy="240"/>
          </a:xfrm>
        </p:grpSpPr>
        <p:sp>
          <p:nvSpPr>
            <p:cNvPr id="30734" name="Line 13"/>
            <p:cNvSpPr>
              <a:spLocks noChangeShapeType="1"/>
            </p:cNvSpPr>
            <p:nvPr/>
          </p:nvSpPr>
          <p:spPr bwMode="auto">
            <a:xfrm>
              <a:off x="3984" y="3504"/>
              <a:ext cx="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0735" name="Text Box 14"/>
            <p:cNvSpPr txBox="1">
              <a:spLocks noChangeArrowheads="1"/>
            </p:cNvSpPr>
            <p:nvPr/>
          </p:nvSpPr>
          <p:spPr bwMode="auto">
            <a:xfrm>
              <a:off x="4031" y="3264"/>
              <a:ext cx="14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Circle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92113" y="4462190"/>
            <a:ext cx="2362200" cy="827088"/>
            <a:chOff x="720" y="3264"/>
            <a:chExt cx="1488" cy="521"/>
          </a:xfrm>
        </p:grpSpPr>
        <p:sp>
          <p:nvSpPr>
            <p:cNvPr id="30731" name="Line 16"/>
            <p:cNvSpPr>
              <a:spLocks noChangeShapeType="1"/>
            </p:cNvSpPr>
            <p:nvPr/>
          </p:nvSpPr>
          <p:spPr bwMode="auto">
            <a:xfrm>
              <a:off x="720" y="3504"/>
              <a:ext cx="148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0732" name="Text Box 17"/>
            <p:cNvSpPr txBox="1">
              <a:spLocks noChangeArrowheads="1"/>
            </p:cNvSpPr>
            <p:nvPr/>
          </p:nvSpPr>
          <p:spPr bwMode="auto">
            <a:xfrm>
              <a:off x="768" y="3264"/>
              <a:ext cx="13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center</a:t>
              </a:r>
            </a:p>
          </p:txBody>
        </p:sp>
        <p:sp>
          <p:nvSpPr>
            <p:cNvPr id="30733" name="Text Box 18"/>
            <p:cNvSpPr txBox="1">
              <a:spLocks noChangeArrowheads="1"/>
            </p:cNvSpPr>
            <p:nvPr/>
          </p:nvSpPr>
          <p:spPr bwMode="auto">
            <a:xfrm>
              <a:off x="768" y="3552"/>
              <a:ext cx="139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radius</a:t>
              </a:r>
            </a:p>
          </p:txBody>
        </p:sp>
      </p:grpSp>
      <p:sp>
        <p:nvSpPr>
          <p:cNvPr id="226329" name="Oval 25"/>
          <p:cNvSpPr>
            <a:spLocks noChangeArrowheads="1"/>
          </p:cNvSpPr>
          <p:nvPr/>
        </p:nvSpPr>
        <p:spPr bwMode="auto">
          <a:xfrm>
            <a:off x="6945313" y="4309790"/>
            <a:ext cx="1143000" cy="10668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330" name="Rectangle 26"/>
          <p:cNvSpPr>
            <a:spLocks noChangeArrowheads="1"/>
          </p:cNvSpPr>
          <p:nvPr/>
        </p:nvSpPr>
        <p:spPr bwMode="auto">
          <a:xfrm>
            <a:off x="2493963" y="4500290"/>
            <a:ext cx="3384550" cy="68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Graphics processing program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0713" y="3025503"/>
            <a:ext cx="819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</a:rPr>
              <a:t>输入</a:t>
            </a:r>
            <a:r>
              <a:rPr lang="zh-CN" altLang="en-US" sz="2800" dirty="0" smtClean="0"/>
              <a:t>：数据         图形处理程序          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输出</a:t>
            </a:r>
            <a:r>
              <a:rPr lang="zh-CN" altLang="en-US" sz="2800" dirty="0" smtClean="0"/>
              <a:t>：图形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20036" y="5494975"/>
            <a:ext cx="8199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输入：画圆        图形处理程序      输出：圆圈</a:t>
            </a:r>
            <a:endParaRPr lang="en-US" altLang="zh-CN" sz="2800" dirty="0" smtClean="0"/>
          </a:p>
          <a:p>
            <a:r>
              <a:rPr lang="zh-CN" altLang="en-US" sz="2800" dirty="0" smtClean="0"/>
              <a:t>圆心、半径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6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2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utoUpdateAnimBg="0"/>
      <p:bldP spid="226307" grpId="0" animBg="1" autoUpdateAnimBg="0"/>
      <p:bldP spid="226314" grpId="0" autoUpdateAnimBg="0"/>
      <p:bldP spid="226329" grpId="0" animBg="1"/>
      <p:bldP spid="226330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922"/>
            <a:ext cx="9410193" cy="63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1859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1860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Beijing Normal University Zhuhai Campus</a:t>
            </a:r>
          </a:p>
        </p:txBody>
      </p:sp>
      <p:pic>
        <p:nvPicPr>
          <p:cNvPr id="121861" name="Picture 4" descr="visualization-vo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5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3907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23908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Beijing Normal University Zhuhai Campus</a:t>
            </a:r>
          </a:p>
        </p:txBody>
      </p:sp>
      <p:pic>
        <p:nvPicPr>
          <p:cNvPr id="123909" name="Picture 4" descr="G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95250"/>
            <a:ext cx="97536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938"/>
            <a:ext cx="8358187" cy="62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24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4995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4996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Beijing Normal University Zhuhai Campus</a:t>
            </a:r>
          </a:p>
        </p:txBody>
      </p:sp>
      <p:pic>
        <p:nvPicPr>
          <p:cNvPr id="84997" name="Picture 4" descr="galaxy-aero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5693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5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32492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8640"/>
            <a:ext cx="6552728" cy="67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457200" y="685800"/>
            <a:ext cx="454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应用实例－医学</a:t>
            </a:r>
          </a:p>
        </p:txBody>
      </p:sp>
      <p:pic>
        <p:nvPicPr>
          <p:cNvPr id="95235" name="Picture 3" descr="未定标题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781300"/>
            <a:ext cx="74961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4" descr="未定标题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47638"/>
            <a:ext cx="30527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9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8120063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6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6952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857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与图像处理相比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Image Processing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2307" name="Picture 3" descr="CG &amp; IP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" y="1988840"/>
            <a:ext cx="9098422" cy="41044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3731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3732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4" t="3365" b="21265"/>
          <a:stretch>
            <a:fillRect/>
          </a:stretch>
        </p:blipFill>
        <p:spPr bwMode="auto">
          <a:xfrm>
            <a:off x="-28575" y="-20638"/>
            <a:ext cx="9144000" cy="7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0"/>
            <a:ext cx="7488832" cy="6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5"/>
          <p:cNvGraphicFramePr>
            <a:graphicFrameLocks noChangeAspect="1"/>
          </p:cNvGraphicFramePr>
          <p:nvPr/>
        </p:nvGraphicFramePr>
        <p:xfrm>
          <a:off x="292100" y="990600"/>
          <a:ext cx="4495800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9" name="Photo Editor 照片" r:id="rId4" imgW="5009524" imgH="3495238" progId="MSPhotoEd.3">
                  <p:embed/>
                </p:oleObj>
              </mc:Choice>
              <mc:Fallback>
                <p:oleObj name="Photo Editor 照片" r:id="rId4" imgW="5009524" imgH="3495238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990600"/>
                        <a:ext cx="4495800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3" name="Picture 4" descr="tu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027113"/>
            <a:ext cx="3276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6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地理学应用</a:t>
            </a:r>
            <a:r>
              <a:rPr lang="en-US" altLang="zh-CN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</a:p>
        </p:txBody>
      </p:sp>
      <p:pic>
        <p:nvPicPr>
          <p:cNvPr id="71685" name="Picture 2" descr="Wer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3068638"/>
            <a:ext cx="4876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86" name="Object 3"/>
          <p:cNvGraphicFramePr>
            <a:graphicFrameLocks noChangeAspect="1"/>
          </p:cNvGraphicFramePr>
          <p:nvPr/>
        </p:nvGraphicFramePr>
        <p:xfrm>
          <a:off x="280988" y="4094163"/>
          <a:ext cx="3581400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0" name="BMP 图像" r:id="rId8" imgW="8628571" imgH="6028571" progId="Paint.Picture">
                  <p:embed/>
                </p:oleObj>
              </mc:Choice>
              <mc:Fallback>
                <p:oleObj name="BMP 图像" r:id="rId8" imgW="8628571" imgH="6028571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4094163"/>
                        <a:ext cx="3581400" cy="250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4755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4756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74757" name="Picture 4" descr="shenzhe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381000"/>
            <a:ext cx="12192000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5779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5780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75781" name="Picture 4" descr="shenz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381000"/>
            <a:ext cx="12192000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7827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0634" b="3949"/>
          <a:stretch>
            <a:fillRect/>
          </a:stretch>
        </p:blipFill>
        <p:spPr bwMode="auto">
          <a:xfrm>
            <a:off x="0" y="549275"/>
            <a:ext cx="9448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1871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4" descr="changjian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6343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7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4" descr="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0"/>
            <a:ext cx="6196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5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9112" y="460276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计算机动画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sz="4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4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764" name="Picture 4" descr="anim0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410368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5" descr="anim03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492375"/>
            <a:ext cx="29527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4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与其他学科的联系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with Other Subjects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90043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47625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计算机动画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9811" name="Picture 4" descr="anim0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16113"/>
            <a:ext cx="42005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5" descr="face-ok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941513"/>
            <a:ext cx="4167187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112643" name="Picture 5" descr="图片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5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3667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3668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Beijing Normal University Zhuhai Campus</a:t>
            </a:r>
          </a:p>
        </p:txBody>
      </p:sp>
      <p:pic>
        <p:nvPicPr>
          <p:cNvPr id="113669" name="Picture 4" descr="king kong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315913"/>
            <a:ext cx="9753600" cy="731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7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25174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339975" y="225425"/>
          <a:ext cx="4752975" cy="631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6" name="位图图像" r:id="rId3" imgW="3209524" imgH="4266667" progId="Paint.Picture">
                  <p:embed/>
                </p:oleObj>
              </mc:Choice>
              <mc:Fallback>
                <p:oleObj name="位图图像" r:id="rId3" imgW="3209524" imgH="426666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5425"/>
                        <a:ext cx="4752975" cy="631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18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6064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Arts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艺术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9571" name="Picture 2" descr="花好月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83419"/>
            <a:ext cx="4154488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 descr="窗口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59619"/>
            <a:ext cx="33861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573" name="Object 4"/>
          <p:cNvGraphicFramePr>
            <a:graphicFrameLocks noChangeAspect="1"/>
          </p:cNvGraphicFramePr>
          <p:nvPr/>
        </p:nvGraphicFramePr>
        <p:xfrm>
          <a:off x="4267200" y="4710832"/>
          <a:ext cx="2114550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0" name="Photo Editor 照片" r:id="rId6" imgW="2343477" imgH="2010056" progId="MSPhotoEd.3">
                  <p:embed/>
                </p:oleObj>
              </mc:Choice>
              <mc:Fallback>
                <p:oleObj name="Photo Editor 照片" r:id="rId6" imgW="2343477" imgH="201005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710832"/>
                        <a:ext cx="2114550" cy="181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574" name="Picture 5" descr="archer%20T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94944"/>
            <a:ext cx="23622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6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26868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8126413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76803" name="Picture 4" descr="b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052513"/>
            <a:ext cx="8794750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3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361896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1"/>
          <p:cNvSpPr>
            <a:spLocks noGrp="1" noChangeArrowheads="1"/>
          </p:cNvSpPr>
          <p:nvPr>
            <p:ph type="title"/>
          </p:nvPr>
        </p:nvSpPr>
        <p:spPr bwMode="auto">
          <a:xfrm>
            <a:off x="646854" y="449965"/>
            <a:ext cx="8229600" cy="8549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内容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Contents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109"/>
          <p:cNvSpPr>
            <a:spLocks noGrp="1" noChangeArrowheads="1"/>
          </p:cNvSpPr>
          <p:nvPr>
            <p:ph idx="1"/>
          </p:nvPr>
        </p:nvSpPr>
        <p:spPr bwMode="auto">
          <a:xfrm>
            <a:off x="646854" y="1340768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图形的生成与显示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Technology for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graphics’generating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displaying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图形的操作与处理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Method for graphics’ operating and processing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图形的输入与输出设备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Technology for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graphics’input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output device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图形的描述与表示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建模技术              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technology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动画技术              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实时与真实感           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图形标准与软件  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8851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8852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78853" name="Picture 4" descr="VR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0899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0900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80901" name="Picture 4" descr="VR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7043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7044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87045" name="Picture 4" descr="CAI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3175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2947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2948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6248400" y="6237288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Beijing Normal University Zhuhai Campus</a:t>
            </a:r>
          </a:p>
        </p:txBody>
      </p:sp>
      <p:pic>
        <p:nvPicPr>
          <p:cNvPr id="82949" name="Picture 4" descr="C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6296" r="3542" b="9723"/>
          <a:stretch>
            <a:fillRect/>
          </a:stretch>
        </p:blipFill>
        <p:spPr bwMode="auto">
          <a:xfrm>
            <a:off x="0" y="0"/>
            <a:ext cx="9972675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42175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内容占位符 8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pic>
        <p:nvPicPr>
          <p:cNvPr id="1269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9144000" cy="591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686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Graphics’Applications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844824"/>
            <a:ext cx="836295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图形用户界面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计算机辅助设计与制造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(CAD/CAM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计算机辅助教学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(CAI)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办公自动化和电子出版技术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(Electronic Publish Technology)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科学计算可视化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(Visualization)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医疗诊断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Diagnose)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地理信息系统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(GIS)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娱乐游戏及计算机动画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(Entertainment/Game/Animation)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计算机艺术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(Computer Art)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商业广告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(Commerce Advertisement)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虚拟现实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 Reality)</a:t>
            </a:r>
          </a:p>
          <a:p>
            <a:pPr eaLnBrk="1" hangingPunct="1">
              <a:lnSpc>
                <a:spcPct val="80000"/>
              </a:lnSpc>
              <a:buClr>
                <a:schemeClr val="folHlink"/>
              </a:buClr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过程控制及系统环境模拟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(Simulation)</a:t>
            </a:r>
          </a:p>
        </p:txBody>
      </p:sp>
    </p:spTree>
    <p:extLst>
      <p:ext uri="{BB962C8B-B14F-4D97-AF65-F5344CB8AC3E}">
        <p14:creationId xmlns:p14="http://schemas.microsoft.com/office/powerpoint/2010/main" val="2060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177"/>
            <a:ext cx="8229600" cy="7316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87624" y="1960240"/>
            <a:ext cx="7499176" cy="2548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计算机图形学及其相关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研究热点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Hotspot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88840"/>
            <a:ext cx="8229600" cy="413732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的图形硬件技术 </a:t>
            </a: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自然的三维模型建模方法 </a:t>
            </a: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具有高度物理真实的动态仿真 </a:t>
            </a:r>
            <a:endParaRPr kumimoji="1"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计算机图形学与图像视频处理技术 </a:t>
            </a:r>
          </a:p>
          <a:p>
            <a:pPr eaLnBrk="1" hangingPunct="1"/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网络漫游 </a:t>
            </a:r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3D</a:t>
            </a:r>
          </a:p>
          <a:p>
            <a:pPr eaLnBrk="1" hangingPunct="1"/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7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自然的三维模型建模方法 </a:t>
            </a:r>
          </a:p>
        </p:txBody>
      </p:sp>
      <p:pic>
        <p:nvPicPr>
          <p:cNvPr id="130053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28912"/>
            <a:ext cx="7685112" cy="556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1196" y="18864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图形的概念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 Concept</a:t>
            </a:r>
            <a:b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520" y="1484784"/>
            <a:ext cx="8568952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狭义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而言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narrow sense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位图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(bitmap)-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 lvl="1" algn="just" eaLnBrk="1" hangingPunct="1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矢量图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vectorgraph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Graphic</a:t>
            </a: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广义而言，图形可以是任何引起人类视觉系统印象的对象，包括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几何图形、视景、图片、模式或图像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graphics can be any object which is able to give vision impression in man’s vision system. It include various geometry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graphics,views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pictures, patterns, and images.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6" y="1173710"/>
            <a:ext cx="7336365" cy="538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115616" y="332656"/>
            <a:ext cx="76979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/>
              <a:t>具有高度物理真实的动态仿真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40768"/>
            <a:ext cx="3960440" cy="531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7"/>
          <p:cNvSpPr>
            <a:spLocks noGrp="1"/>
          </p:cNvSpPr>
          <p:nvPr>
            <p:ph type="title"/>
          </p:nvPr>
        </p:nvSpPr>
        <p:spPr bwMode="auto">
          <a:xfrm>
            <a:off x="251520" y="197768"/>
            <a:ext cx="878497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计算机图形学与</a:t>
            </a:r>
            <a:r>
              <a:rPr lang="zh-CN" altLang="en-US" dirty="0" smtClean="0"/>
              <a:t>图像处理</a:t>
            </a:r>
            <a:r>
              <a:rPr lang="zh-CN" altLang="en-US" dirty="0"/>
              <a:t>技术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7"/>
          <p:cNvSpPr>
            <a:spLocks noGrp="1"/>
          </p:cNvSpPr>
          <p:nvPr>
            <p:ph type="title"/>
          </p:nvPr>
        </p:nvSpPr>
        <p:spPr bwMode="auto">
          <a:xfrm>
            <a:off x="179512" y="-11495"/>
            <a:ext cx="8784976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计算机图形学</a:t>
            </a:r>
            <a:r>
              <a:rPr lang="zh-CN" altLang="en-US" dirty="0" smtClean="0"/>
              <a:t>与视频</a:t>
            </a:r>
            <a:r>
              <a:rPr lang="zh-CN" altLang="en-US" dirty="0"/>
              <a:t>处理技术</a:t>
            </a:r>
            <a:endParaRPr lang="zh-CN" altLang="en-US" dirty="0" smtClean="0"/>
          </a:p>
        </p:txBody>
      </p:sp>
      <p:pic>
        <p:nvPicPr>
          <p:cNvPr id="133125" name="Picture 6" descr="图片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920880" cy="59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005" y="332656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机构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Agency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SIGGRAPH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(Special Interest Group on Graphics) </a:t>
            </a:r>
          </a:p>
          <a:p>
            <a:pPr lvl="1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www.siggraph.org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http://www.eurograph.com/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Pacific Graphics </a:t>
            </a:r>
          </a:p>
          <a:p>
            <a:pPr eaLnBrk="1" hangingPunct="1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Chinagraph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CAD/Graphics</a:t>
            </a: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34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学报与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站点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Journal and Websites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9552" y="157797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Computer Graphics and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www.computer.org/cga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中国图象图形学报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http://www.cjig.cn/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计算机辅助设计与图形学报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http://jcad.ict.ac.cn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火星时代动画网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www.hxsd.com.cn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www.86vr.com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www.opengl.org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177"/>
            <a:ext cx="8229600" cy="7316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87624" y="1960240"/>
            <a:ext cx="7499176" cy="25488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计算机图形学及其相关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计算机图形学的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651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第一章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绪论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Chap. 1 Outline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55576" y="1484784"/>
            <a:ext cx="7931224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概念与研究内容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Concepts and Research Contents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Development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应用领域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Application Area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热点问题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Hot problems</a:t>
            </a:r>
          </a:p>
          <a:p>
            <a:pPr marL="0" indent="0" eaLnBrk="1" hangingPunct="1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519262"/>
            <a:ext cx="8229600" cy="67749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 业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844825"/>
            <a:ext cx="8013576" cy="3528392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什么是计算机图形学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日常生活中对于计算机图形学技术有哪些应用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位图与矢量图有什么区别？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9000" y="1371600"/>
            <a:ext cx="5638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zh-CN" altLang="en-US" sz="48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第一章</a:t>
            </a:r>
          </a:p>
          <a:p>
            <a:pPr algn="l" eaLnBrk="1" hangingPunct="1">
              <a:defRPr/>
            </a:pPr>
            <a:r>
              <a:rPr lang="zh-CN" altLang="en-US" sz="48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计算机图形学</a:t>
            </a:r>
            <a:r>
              <a:rPr lang="zh-CN" altLang="en-US" sz="4800" b="1" kern="0" dirty="0">
                <a:latin typeface="宋体" panose="02010600030101010101" pitchFamily="2" charset="-122"/>
                <a:ea typeface="宋体" panose="02010600030101010101" pitchFamily="2" charset="-122"/>
              </a:rPr>
              <a:t>绪</a:t>
            </a:r>
            <a:r>
              <a:rPr lang="zh-CN" altLang="en-US" sz="48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论</a:t>
            </a: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zh-CN" altLang="en-US" sz="36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sz="28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1928813" y="4149725"/>
            <a:ext cx="52466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童立靖</a:t>
            </a:r>
            <a:endParaRPr lang="en-US" altLang="zh-CN" sz="3200" b="1" dirty="0">
              <a:latin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</a:rPr>
              <a:t>北方工业大学计算机学院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3" descr="未定标题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180641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Teamwork</Template>
  <TotalTime>9508</TotalTime>
  <Words>2597</Words>
  <Application>Microsoft Office PowerPoint</Application>
  <PresentationFormat>全屏显示(4:3)</PresentationFormat>
  <Paragraphs>411</Paragraphs>
  <Slides>98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98</vt:i4>
      </vt:variant>
    </vt:vector>
  </HeadingPairs>
  <TitlesOfParts>
    <vt:vector size="109" baseType="lpstr">
      <vt:lpstr>黑体</vt:lpstr>
      <vt:lpstr>楷体_GB2312</vt:lpstr>
      <vt:lpstr>宋体</vt:lpstr>
      <vt:lpstr>Arial</vt:lpstr>
      <vt:lpstr>Times New Roman</vt:lpstr>
      <vt:lpstr>Wingdings</vt:lpstr>
      <vt:lpstr>Modèle par défaut</vt:lpstr>
      <vt:lpstr>位图图像</vt:lpstr>
      <vt:lpstr>Visio</vt:lpstr>
      <vt:lpstr>Photo Editor 照片</vt:lpstr>
      <vt:lpstr>BMP 图像</vt:lpstr>
      <vt:lpstr>PowerPoint 演示文稿</vt:lpstr>
      <vt:lpstr>绪论</vt:lpstr>
      <vt:lpstr>什么是计算机图形学 What is Computer Graphics </vt:lpstr>
      <vt:lpstr>计算机图形学的概念及其研究内容 </vt:lpstr>
      <vt:lpstr>图形处理 Graphics Processing </vt:lpstr>
      <vt:lpstr>与图像处理相比 Comparison with Image Processing </vt:lpstr>
      <vt:lpstr>与其他学科的联系 Relationship with Other Subjects </vt:lpstr>
      <vt:lpstr>研究内容 Research Contents</vt:lpstr>
      <vt:lpstr>图形的概念 Graphics Concept </vt:lpstr>
      <vt:lpstr>PowerPoint 演示文稿</vt:lpstr>
      <vt:lpstr>PowerPoint 演示文稿</vt:lpstr>
      <vt:lpstr>PowerPoint 演示文稿</vt:lpstr>
      <vt:lpstr>点阵图-矢量图？</vt:lpstr>
      <vt:lpstr>描述 Representation </vt:lpstr>
      <vt:lpstr>分类 Classification </vt:lpstr>
      <vt:lpstr>绪论</vt:lpstr>
      <vt:lpstr>世界上第一台计算机产生在哪一年?</vt:lpstr>
      <vt:lpstr>PowerPoint 演示文稿</vt:lpstr>
      <vt:lpstr>1950 光栅显示器的产生 </vt:lpstr>
      <vt:lpstr>1958  第一台绘图机 </vt:lpstr>
      <vt:lpstr>1962 Ivan E Sutherland </vt:lpstr>
      <vt:lpstr>PowerPoint 演示文稿</vt:lpstr>
      <vt:lpstr>1962 Bezier</vt:lpstr>
      <vt:lpstr>贝塞尔曲线(1)</vt:lpstr>
      <vt:lpstr>贝塞尔曲线(2)</vt:lpstr>
      <vt:lpstr>1980 模型 Whitted</vt:lpstr>
      <vt:lpstr>PowerPoint 演示文稿</vt:lpstr>
      <vt:lpstr>PowerPoint 演示文稿</vt:lpstr>
      <vt:lpstr>2010 阿凡达</vt:lpstr>
      <vt:lpstr>绪论</vt:lpstr>
      <vt:lpstr>计算机图形的应用 Computer Graphics’Applications </vt:lpstr>
      <vt:lpstr>图形用户界面 </vt:lpstr>
      <vt:lpstr>Charts and Graphs 图表显示</vt:lpstr>
      <vt:lpstr>Charts and Graphs 图表显示</vt:lpstr>
      <vt:lpstr>计算机图形的应用 Computer Graphics’Applications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计算机图形的应用 Computer Graphics’Applications </vt:lpstr>
      <vt:lpstr>PowerPoint 演示文稿</vt:lpstr>
      <vt:lpstr>计算机图形的应用 Computer Graphics’Applications </vt:lpstr>
      <vt:lpstr>PowerPoint 演示文稿</vt:lpstr>
      <vt:lpstr>PowerPoint 演示文稿</vt:lpstr>
      <vt:lpstr>计算机图形的应用 Computer Graphics’Applications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计算机图形的应用 Computer Graphics’Applications </vt:lpstr>
      <vt:lpstr>PowerPoint 演示文稿</vt:lpstr>
      <vt:lpstr>PowerPoint 演示文稿</vt:lpstr>
      <vt:lpstr>PowerPoint 演示文稿</vt:lpstr>
      <vt:lpstr>计算机图形的应用 Computer Graphics’Applications </vt:lpstr>
      <vt:lpstr>PowerPoint 演示文稿</vt:lpstr>
      <vt:lpstr>PowerPoint 演示文稿</vt:lpstr>
      <vt:lpstr>地理学应用GIS</vt:lpstr>
      <vt:lpstr>PowerPoint 演示文稿</vt:lpstr>
      <vt:lpstr>PowerPoint 演示文稿</vt:lpstr>
      <vt:lpstr>PowerPoint 演示文稿</vt:lpstr>
      <vt:lpstr>计算机图形的应用 Computer Graphics’Applications </vt:lpstr>
      <vt:lpstr>PowerPoint 演示文稿</vt:lpstr>
      <vt:lpstr>PowerPoint 演示文稿</vt:lpstr>
      <vt:lpstr>计算机动画 Animations</vt:lpstr>
      <vt:lpstr>计算机动画 Animations</vt:lpstr>
      <vt:lpstr>PowerPoint 演示文稿</vt:lpstr>
      <vt:lpstr>PowerPoint 演示文稿</vt:lpstr>
      <vt:lpstr>计算机图形的应用 Computer Graphics’Applications </vt:lpstr>
      <vt:lpstr>PowerPoint 演示文稿</vt:lpstr>
      <vt:lpstr>Arts 艺术</vt:lpstr>
      <vt:lpstr>Computer Graphics’Applications 计算机图形的应用</vt:lpstr>
      <vt:lpstr>PowerPoint 演示文稿</vt:lpstr>
      <vt:lpstr>PowerPoint 演示文稿</vt:lpstr>
      <vt:lpstr>计算机图形的应用 Computer Graphics’Applications </vt:lpstr>
      <vt:lpstr>PowerPoint 演示文稿</vt:lpstr>
      <vt:lpstr>PowerPoint 演示文稿</vt:lpstr>
      <vt:lpstr>PowerPoint 演示文稿</vt:lpstr>
      <vt:lpstr>PowerPoint 演示文稿</vt:lpstr>
      <vt:lpstr>计算机图形的应用 Computer Graphics’Applications </vt:lpstr>
      <vt:lpstr>PowerPoint 演示文稿</vt:lpstr>
      <vt:lpstr>计算机图形的应用 Computer Graphics’Applications </vt:lpstr>
      <vt:lpstr>绪论</vt:lpstr>
      <vt:lpstr>研究热点 Research Hotspot </vt:lpstr>
      <vt:lpstr>自然的三维模型建模方法 </vt:lpstr>
      <vt:lpstr>PowerPoint 演示文稿</vt:lpstr>
      <vt:lpstr>计算机图形学与图像处理技术</vt:lpstr>
      <vt:lpstr>计算机图形学与视频处理技术</vt:lpstr>
      <vt:lpstr>学术机构 Academic Agency</vt:lpstr>
      <vt:lpstr>学报与站点 Journal and Websites</vt:lpstr>
      <vt:lpstr>绪论</vt:lpstr>
      <vt:lpstr>第一章绪论 Chap. 1 Outline</vt:lpstr>
      <vt:lpstr>作 业</vt:lpstr>
      <vt:lpstr>PowerPoint 演示文稿</vt:lpstr>
    </vt:vector>
  </TitlesOfParts>
  <Company>bnu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计算机图形学</dc:title>
  <dc:creator>jhuang</dc:creator>
  <cp:lastModifiedBy>Administrator</cp:lastModifiedBy>
  <cp:revision>329</cp:revision>
  <dcterms:created xsi:type="dcterms:W3CDTF">2006-01-11T09:02:47Z</dcterms:created>
  <dcterms:modified xsi:type="dcterms:W3CDTF">2019-09-07T16:06:30Z</dcterms:modified>
</cp:coreProperties>
</file>